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1070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CCB7BF-9A36-DB44-8690-350905E8126D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B2B079-F985-0640-BE5F-60CFB6590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557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445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09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916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0" name="Shape 6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988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613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015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76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357BC-AED2-BB4E-AC23-A6556B5F08E8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8D43-4AAE-F94C-A514-2B799D1C2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677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357BC-AED2-BB4E-AC23-A6556B5F08E8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8D43-4AAE-F94C-A514-2B799D1C2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45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357BC-AED2-BB4E-AC23-A6556B5F08E8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8D43-4AAE-F94C-A514-2B799D1C2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32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380796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357BC-AED2-BB4E-AC23-A6556B5F08E8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8D43-4AAE-F94C-A514-2B799D1C2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52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357BC-AED2-BB4E-AC23-A6556B5F08E8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8D43-4AAE-F94C-A514-2B799D1C2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46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357BC-AED2-BB4E-AC23-A6556B5F08E8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8D43-4AAE-F94C-A514-2B799D1C2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48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357BC-AED2-BB4E-AC23-A6556B5F08E8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8D43-4AAE-F94C-A514-2B799D1C2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53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357BC-AED2-BB4E-AC23-A6556B5F08E8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8D43-4AAE-F94C-A514-2B799D1C2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245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357BC-AED2-BB4E-AC23-A6556B5F08E8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8D43-4AAE-F94C-A514-2B799D1C2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377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357BC-AED2-BB4E-AC23-A6556B5F08E8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8D43-4AAE-F94C-A514-2B799D1C2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07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357BC-AED2-BB4E-AC23-A6556B5F08E8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8D43-4AAE-F94C-A514-2B799D1C2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121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6357BC-AED2-BB4E-AC23-A6556B5F08E8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48D43-4AAE-F94C-A514-2B799D1C2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67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8.gif"/><Relationship Id="rId12" Type="http://schemas.openxmlformats.org/officeDocument/2006/relationships/image" Target="../media/image23.jpeg"/><Relationship Id="rId17" Type="http://schemas.openxmlformats.org/officeDocument/2006/relationships/image" Target="../media/image28.png"/><Relationship Id="rId2" Type="http://schemas.openxmlformats.org/officeDocument/2006/relationships/tags" Target="../tags/tag1.xml"/><Relationship Id="rId16" Type="http://schemas.openxmlformats.org/officeDocument/2006/relationships/image" Target="../media/image27.jpe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emf"/><Relationship Id="rId11" Type="http://schemas.openxmlformats.org/officeDocument/2006/relationships/image" Target="../media/image22.pn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26.gif"/><Relationship Id="rId10" Type="http://schemas.openxmlformats.org/officeDocument/2006/relationships/image" Target="../media/image21.jpe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20.gif"/><Relationship Id="rId1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image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8849" y="1774263"/>
            <a:ext cx="4646303" cy="1375543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Shape 339"/>
          <p:cNvSpPr>
            <a:spLocks noGrp="1"/>
          </p:cNvSpPr>
          <p:nvPr>
            <p:ph type="body" idx="1"/>
          </p:nvPr>
        </p:nvSpPr>
        <p:spPr>
          <a:xfrm>
            <a:off x="1656755" y="3970465"/>
            <a:ext cx="5830490" cy="42558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spc="256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 algn="ctr"/>
            <a:r>
              <a:rPr lang="en-US" sz="2775" dirty="0">
                <a:latin typeface="Garamond" panose="02020404030301010803" pitchFamily="18" charset="0"/>
              </a:rPr>
              <a:t>Etosha Cave</a:t>
            </a:r>
          </a:p>
        </p:txBody>
      </p:sp>
      <p:sp>
        <p:nvSpPr>
          <p:cNvPr id="346" name="Shape 346"/>
          <p:cNvSpPr/>
          <p:nvPr/>
        </p:nvSpPr>
        <p:spPr>
          <a:xfrm>
            <a:off x="4211538" y="3617284"/>
            <a:ext cx="720924" cy="1"/>
          </a:xfrm>
          <a:prstGeom prst="line">
            <a:avLst/>
          </a:prstGeom>
          <a:ln w="50800">
            <a:solidFill>
              <a:srgbClr val="3F5569"/>
            </a:solidFill>
            <a:miter/>
          </a:ln>
        </p:spPr>
        <p:txBody>
          <a:bodyPr lIns="34289" rIns="34289"/>
          <a:lstStyle/>
          <a:p>
            <a:pPr>
              <a:defRPr sz="1800">
                <a:latin typeface="+mn-lt"/>
                <a:ea typeface="+mn-ea"/>
                <a:cs typeface="+mn-cs"/>
                <a:sym typeface="Calibri"/>
              </a:defRPr>
            </a:pPr>
            <a:endParaRPr sz="1350"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2950" y="4940300"/>
            <a:ext cx="7658100" cy="346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algn="ctr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Converting Waste CO</a:t>
            </a:r>
            <a:r>
              <a:rPr lang="en-US" sz="1800" baseline="-250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2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 into Wealth</a:t>
            </a:r>
          </a:p>
        </p:txBody>
      </p:sp>
    </p:spTree>
    <p:extLst>
      <p:ext uri="{BB962C8B-B14F-4D97-AF65-F5344CB8AC3E}">
        <p14:creationId xmlns:p14="http://schemas.microsoft.com/office/powerpoint/2010/main" val="254174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307889" y="355523"/>
            <a:ext cx="6396351" cy="6451651"/>
            <a:chOff x="-169664" y="627392"/>
            <a:chExt cx="5433537" cy="5480513"/>
          </a:xfrm>
        </p:grpSpPr>
        <p:grpSp>
          <p:nvGrpSpPr>
            <p:cNvPr id="24" name="Group 23"/>
            <p:cNvGrpSpPr/>
            <p:nvPr/>
          </p:nvGrpSpPr>
          <p:grpSpPr>
            <a:xfrm>
              <a:off x="-7769" y="889082"/>
              <a:ext cx="5076974" cy="4968793"/>
              <a:chOff x="4527668" y="1871337"/>
              <a:chExt cx="3136664" cy="3115326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4527668" y="1871337"/>
                <a:ext cx="3136664" cy="3115326"/>
                <a:chOff x="4527668" y="1871337"/>
                <a:chExt cx="3136664" cy="3115326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27668" y="1871337"/>
                  <a:ext cx="3136664" cy="3115326"/>
                </a:xfrm>
                <a:prstGeom prst="rect">
                  <a:avLst/>
                </a:prstGeom>
              </p:spPr>
            </p:pic>
            <p:sp>
              <p:nvSpPr>
                <p:cNvPr id="31" name="TextBox 30"/>
                <p:cNvSpPr txBox="1"/>
                <p:nvPr/>
              </p:nvSpPr>
              <p:spPr>
                <a:xfrm>
                  <a:off x="6521450" y="3708400"/>
                  <a:ext cx="1142882" cy="1736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Gen 1</a:t>
                  </a: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6521450" y="3237418"/>
                  <a:ext cx="1142882" cy="1736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solidFill>
                        <a:schemeClr val="accent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Gen 2</a:t>
                  </a: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6521450" y="2786380"/>
                  <a:ext cx="1142882" cy="1736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solidFill>
                        <a:schemeClr val="accent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Gen 3</a:t>
                  </a: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6521450" y="2237558"/>
                  <a:ext cx="1142882" cy="1736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solidFill>
                        <a:schemeClr val="accent6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Gen 4</a:t>
                  </a:r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6034087" y="2011362"/>
                  <a:ext cx="64295" cy="64295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6284119" y="2123281"/>
                  <a:ext cx="64295" cy="64295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6521450" y="4171590"/>
                  <a:ext cx="697995" cy="17367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Baseline</a:t>
                  </a:r>
                </a:p>
              </p:txBody>
            </p:sp>
          </p:grpSp>
          <p:sp>
            <p:nvSpPr>
              <p:cNvPr id="26" name="Rectangle 25"/>
              <p:cNvSpPr/>
              <p:nvPr/>
            </p:nvSpPr>
            <p:spPr>
              <a:xfrm>
                <a:off x="5848350" y="4718050"/>
                <a:ext cx="990600" cy="2432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4673600" y="2584451"/>
                <a:ext cx="152400" cy="12675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 rot="16200000">
                <a:off x="3834209" y="3260464"/>
                <a:ext cx="1831182" cy="156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Proxima Nova Rg" panose="02000506030000020004" pitchFamily="50" charset="0"/>
                  </a:rPr>
                  <a:t>Selectivity, CO</a:t>
                </a:r>
                <a:r>
                  <a:rPr lang="en-US" sz="1050" baseline="-25000" dirty="0">
                    <a:solidFill>
                      <a:schemeClr val="bg1">
                        <a:lumMod val="50000"/>
                      </a:schemeClr>
                    </a:solidFill>
                    <a:latin typeface="Proxima Nova Rg" panose="02000506030000020004" pitchFamily="50" charset="0"/>
                  </a:rPr>
                  <a:t>2</a:t>
                </a:r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Proxima Nova Rg" panose="02000506030000020004" pitchFamily="50" charset="0"/>
                  </a:rPr>
                  <a:t> to CO, %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314950" y="4692650"/>
                <a:ext cx="2057400" cy="159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Proxima Nova Rg" panose="02000506030000020004" pitchFamily="50" charset="0"/>
                  </a:rPr>
                  <a:t>Voltage efficiency (cell potential)</a:t>
                </a:r>
              </a:p>
            </p:txBody>
          </p:sp>
        </p:grpSp>
        <p:sp>
          <p:nvSpPr>
            <p:cNvPr id="4" name="Rectangle 3"/>
            <p:cNvSpPr/>
            <p:nvPr/>
          </p:nvSpPr>
          <p:spPr>
            <a:xfrm rot="16200000">
              <a:off x="-948455" y="3091276"/>
              <a:ext cx="2617470" cy="276997"/>
            </a:xfrm>
            <a:prstGeom prst="rect">
              <a:avLst/>
            </a:prstGeom>
            <a:solidFill>
              <a:schemeClr val="bg1"/>
            </a:solidFill>
            <a:ln w="127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4289" tIns="34289" rIns="34289" bIns="34289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685800"/>
              <a:endParaRPr lang="en-US" sz="1350"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656094" y="5224215"/>
              <a:ext cx="4074795" cy="457200"/>
            </a:xfrm>
            <a:prstGeom prst="rect">
              <a:avLst/>
            </a:prstGeom>
            <a:solidFill>
              <a:schemeClr val="bg1"/>
            </a:solidFill>
            <a:ln w="127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4289" tIns="34289" rIns="34289" bIns="34289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685800"/>
              <a:endParaRPr lang="en-US" sz="1350"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902777" y="5342162"/>
              <a:ext cx="1521301" cy="372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4289" tIns="34289" rIns="34289" bIns="34289" numCol="1" spcCol="38100" rtlCol="0" anchor="t">
              <a:spAutoFit/>
            </a:bodyPr>
            <a:lstStyle/>
            <a:p>
              <a:pPr defTabSz="685800"/>
              <a:r>
                <a:rPr lang="en-US" sz="2400" dirty="0">
                  <a:latin typeface="Garamond" panose="02020404030301010803" pitchFamily="18" charset="0"/>
                </a:rPr>
                <a:t>Efficiency (%)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847094" y="764916"/>
              <a:ext cx="371475" cy="521208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4289" tIns="34289" rIns="34289" bIns="34289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685800"/>
              <a:endParaRPr lang="en-US" sz="1350"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-169664" y="832705"/>
              <a:ext cx="371475" cy="512064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4289" tIns="34289" rIns="34289" bIns="34289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685800"/>
              <a:endParaRPr lang="en-US" sz="1350"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 rot="5400000">
              <a:off x="2454244" y="-1672501"/>
              <a:ext cx="371475" cy="497126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4289" tIns="34289" rIns="34289" bIns="34289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685800"/>
              <a:endParaRPr lang="en-US" sz="1350"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 rot="5400000">
              <a:off x="2517815" y="3361848"/>
              <a:ext cx="371475" cy="512064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4289" tIns="34289" rIns="34289" bIns="34289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685800"/>
              <a:endParaRPr lang="en-US" sz="1350"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 rot="16200000">
              <a:off x="-587545" y="2864520"/>
              <a:ext cx="1573046" cy="372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4289" tIns="34289" rIns="34289" bIns="34289" numCol="1" spcCol="38100" rtlCol="0" anchor="t">
              <a:spAutoFit/>
            </a:bodyPr>
            <a:lstStyle/>
            <a:p>
              <a:pPr defTabSz="685800"/>
              <a:r>
                <a:rPr lang="en-US" sz="2400" dirty="0">
                  <a:latin typeface="Garamond" panose="02020404030301010803" pitchFamily="18" charset="0"/>
                </a:rPr>
                <a:t>Selectivity (%) 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5869655" y="2768866"/>
            <a:ext cx="3316654" cy="13003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defTabSz="685800"/>
            <a:r>
              <a:rPr lang="en-US" sz="4000" dirty="0">
                <a:latin typeface="Garamond" panose="02020404030301010803" pitchFamily="18" charset="0"/>
              </a:rPr>
              <a:t>Achieved over 99% selectivity</a:t>
            </a:r>
          </a:p>
        </p:txBody>
      </p:sp>
    </p:spTree>
    <p:extLst>
      <p:ext uri="{BB962C8B-B14F-4D97-AF65-F5344CB8AC3E}">
        <p14:creationId xmlns:p14="http://schemas.microsoft.com/office/powerpoint/2010/main" val="74353337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814953"/>
            <a:ext cx="9144000" cy="1228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ctr" hangingPunct="1"/>
            <a:r>
              <a:rPr lang="en-US" sz="8000" dirty="0">
                <a:latin typeface="Garamond" panose="02020404030301010803" pitchFamily="18" charset="0"/>
              </a:rPr>
              <a:t>10x Cost Advantage</a:t>
            </a:r>
          </a:p>
        </p:txBody>
      </p:sp>
    </p:spTree>
    <p:extLst>
      <p:ext uri="{BB962C8B-B14F-4D97-AF65-F5344CB8AC3E}">
        <p14:creationId xmlns:p14="http://schemas.microsoft.com/office/powerpoint/2010/main" val="408935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2" y="85844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think-cell Slide" r:id="rId5" imgW="420" imgH="420" progId="TCLayout.ActiveDocument.1">
                  <p:embed/>
                </p:oleObj>
              </mc:Choice>
              <mc:Fallback>
                <p:oleObj name="think-cell Slide" r:id="rId5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2" y="858442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Shape 1034"/>
          <p:cNvSpPr/>
          <p:nvPr/>
        </p:nvSpPr>
        <p:spPr>
          <a:xfrm>
            <a:off x="302597" y="531401"/>
            <a:ext cx="8128072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rIns="34289">
            <a:spAutoFit/>
          </a:bodyPr>
          <a:lstStyle>
            <a:lvl1pPr algn="ctr">
              <a:defRPr sz="1100" b="1" cap="all" spc="12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lang="en-US" sz="3600" dirty="0">
                <a:latin typeface="Garamond" panose="02020404030301010803" pitchFamily="18" charset="0"/>
              </a:rPr>
              <a:t>$1.9 million in grant funding to date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35972" y="2329007"/>
            <a:ext cx="8674105" cy="3378725"/>
            <a:chOff x="1986345" y="2370277"/>
            <a:chExt cx="8295621" cy="3231298"/>
          </a:xfrm>
        </p:grpSpPr>
        <p:grpSp>
          <p:nvGrpSpPr>
            <p:cNvPr id="1043" name="Group 1043"/>
            <p:cNvGrpSpPr/>
            <p:nvPr/>
          </p:nvGrpSpPr>
          <p:grpSpPr>
            <a:xfrm>
              <a:off x="4173002" y="3502650"/>
              <a:ext cx="5174824" cy="517854"/>
              <a:chOff x="0" y="0"/>
              <a:chExt cx="5174821" cy="517850"/>
            </a:xfrm>
          </p:grpSpPr>
          <p:pic>
            <p:nvPicPr>
              <p:cNvPr id="1041" name="image57.gif" descr="http://ct.org/wp-content/uploads/2013/07/proton_onsite_logo.gi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11256" t="20008" r="9147" b="17960"/>
              <a:stretch>
                <a:fillRect/>
              </a:stretch>
            </p:blipFill>
            <p:spPr>
              <a:xfrm>
                <a:off x="2739529" y="0"/>
                <a:ext cx="2435293" cy="5178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42" name="image90.jpg" descr="http://royaldutchshellplc.com/wp-content/uploads/2014/06/Screen-Shot-2014-06-10-at-15.13.03.jp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0" y="30450"/>
                <a:ext cx="2365286" cy="4569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" name="Group 2"/>
            <p:cNvGrpSpPr/>
            <p:nvPr/>
          </p:nvGrpSpPr>
          <p:grpSpPr>
            <a:xfrm>
              <a:off x="1986345" y="2370277"/>
              <a:ext cx="6217476" cy="836518"/>
              <a:chOff x="4243657" y="3563616"/>
              <a:chExt cx="6217476" cy="836518"/>
            </a:xfrm>
          </p:grpSpPr>
          <p:sp>
            <p:nvSpPr>
              <p:cNvPr id="27" name="Shape 607"/>
              <p:cNvSpPr/>
              <p:nvPr/>
            </p:nvSpPr>
            <p:spPr>
              <a:xfrm>
                <a:off x="4243657" y="3749083"/>
                <a:ext cx="1961708" cy="593559"/>
              </a:xfrm>
              <a:prstGeom prst="rect">
                <a:avLst/>
              </a:prstGeom>
              <a:solidFill>
                <a:srgbClr val="000000"/>
              </a:solidFill>
              <a:ln w="12700">
                <a:miter lim="400000"/>
              </a:ln>
            </p:spPr>
            <p:txBody>
              <a:bodyPr lIns="34289" rIns="34289" anchor="ctr"/>
              <a:lstStyle/>
              <a:p>
                <a:pPr>
                  <a:defRPr sz="1800">
                    <a:latin typeface="+mn-lt"/>
                    <a:ea typeface="+mn-ea"/>
                    <a:cs typeface="+mn-cs"/>
                    <a:sym typeface="Calibri"/>
                  </a:defRPr>
                </a:pPr>
                <a:endParaRPr sz="1350" dirty="0">
                  <a:latin typeface="Proxima Nova Lt" panose="02000506030000020004" pitchFamily="50" charset="0"/>
                  <a:ea typeface="+mn-ea"/>
                  <a:cs typeface="+mn-cs"/>
                  <a:sym typeface="Calibri"/>
                </a:endParaRPr>
              </a:p>
            </p:txBody>
          </p:sp>
          <p:pic>
            <p:nvPicPr>
              <p:cNvPr id="1047" name="image106.gif" descr="http://www.brandsoftheworld.com/sites/default/files/styles/logo-thumbnail/public/0022/4866/brand.gif?itok=8os1YWTl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rcRect t="35980" b="35980"/>
              <a:stretch>
                <a:fillRect/>
              </a:stretch>
            </p:blipFill>
            <p:spPr>
              <a:xfrm>
                <a:off x="6430739" y="3692362"/>
                <a:ext cx="2065003" cy="57902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314" name="Picture 2" descr="http://www.nsf.gov/images/logos/nsf4.jpg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24616" y="3563616"/>
                <a:ext cx="836517" cy="8365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316" name="Picture 4" descr="https://upload.wikimedia.org/wikipedia/commons/thumb/e/e5/NASA_logo.svg/200px-NASA_logo.svg.png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45990" y="3628323"/>
                <a:ext cx="851933" cy="7071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Shape 1034"/>
              <p:cNvSpPr/>
              <p:nvPr/>
            </p:nvSpPr>
            <p:spPr>
              <a:xfrm>
                <a:off x="4307376" y="3875942"/>
                <a:ext cx="1793479" cy="30906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34289" rIns="34289" anchor="ctr">
                <a:spAutoFit/>
              </a:bodyPr>
              <a:lstStyle>
                <a:lvl1pPr algn="ctr">
                  <a:defRPr sz="1100" b="1" cap="all" spc="120">
                    <a:latin typeface="Proxima Nova"/>
                    <a:ea typeface="Proxima Nova"/>
                    <a:cs typeface="Proxima Nova"/>
                    <a:sym typeface="Proxima Nova"/>
                  </a:defRPr>
                </a:lvl1pPr>
              </a:lstStyle>
              <a:p>
                <a:r>
                  <a:rPr lang="en-US" sz="1500" dirty="0">
                    <a:solidFill>
                      <a:srgbClr val="FFFFFF"/>
                    </a:solidFill>
                    <a:latin typeface="Garamond" panose="02020404030301010803" pitchFamily="18" charset="0"/>
                  </a:rPr>
                  <a:t>Government </a:t>
                </a:r>
                <a:endParaRPr sz="1500" dirty="0">
                  <a:solidFill>
                    <a:srgbClr val="FFFFFF"/>
                  </a:solidFill>
                  <a:latin typeface="Garamond" panose="02020404030301010803" pitchFamily="18" charset="0"/>
                </a:endParaRPr>
              </a:p>
            </p:txBody>
          </p:sp>
        </p:grpSp>
        <p:sp>
          <p:nvSpPr>
            <p:cNvPr id="29" name="Shape 607"/>
            <p:cNvSpPr/>
            <p:nvPr/>
          </p:nvSpPr>
          <p:spPr>
            <a:xfrm>
              <a:off x="1986345" y="3550113"/>
              <a:ext cx="1961708" cy="593559"/>
            </a:xfrm>
            <a:prstGeom prst="rect">
              <a:avLst/>
            </a:prstGeom>
            <a:solidFill>
              <a:srgbClr val="000000"/>
            </a:solidFill>
            <a:ln w="12700">
              <a:miter lim="400000"/>
            </a:ln>
          </p:spPr>
          <p:txBody>
            <a:bodyPr lIns="34289" rIns="34289" anchor="ctr"/>
            <a:lstStyle/>
            <a:p>
              <a:pPr>
                <a:defRPr sz="1800">
                  <a:latin typeface="+mn-lt"/>
                  <a:ea typeface="+mn-ea"/>
                  <a:cs typeface="+mn-cs"/>
                  <a:sym typeface="Calibri"/>
                </a:defRPr>
              </a:pPr>
              <a:endParaRPr sz="1350" dirty="0">
                <a:latin typeface="Proxima Nova Lt" panose="02000506030000020004" pitchFamily="50" charset="0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30" name="Shape 1034"/>
            <p:cNvSpPr/>
            <p:nvPr/>
          </p:nvSpPr>
          <p:spPr>
            <a:xfrm>
              <a:off x="2050064" y="3685673"/>
              <a:ext cx="1793479" cy="353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34289" rIns="34289" anchor="ctr">
              <a:spAutoFit/>
            </a:bodyPr>
            <a:lstStyle>
              <a:lvl1pPr algn="ctr">
                <a:defRPr sz="1100" b="1" cap="all" spc="120">
                  <a:latin typeface="Proxima Nova"/>
                  <a:ea typeface="Proxima Nova"/>
                  <a:cs typeface="Proxima Nova"/>
                  <a:sym typeface="Proxima Nova"/>
                </a:defRPr>
              </a:lvl1pPr>
            </a:lstStyle>
            <a:p>
              <a:r>
                <a:rPr lang="en-US" sz="1800" dirty="0">
                  <a:solidFill>
                    <a:srgbClr val="FFFFFF"/>
                  </a:solidFill>
                  <a:latin typeface="Garamond" panose="02020404030301010803" pitchFamily="18" charset="0"/>
                </a:rPr>
                <a:t>Strategic</a:t>
              </a:r>
              <a:endParaRPr sz="1800" dirty="0">
                <a:solidFill>
                  <a:srgbClr val="FFFFFF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34" name="Shape 607"/>
            <p:cNvSpPr/>
            <p:nvPr/>
          </p:nvSpPr>
          <p:spPr>
            <a:xfrm>
              <a:off x="1986345" y="4633620"/>
              <a:ext cx="1961708" cy="593559"/>
            </a:xfrm>
            <a:prstGeom prst="rect">
              <a:avLst/>
            </a:prstGeom>
            <a:solidFill>
              <a:srgbClr val="000000"/>
            </a:solidFill>
            <a:ln w="12700">
              <a:miter lim="400000"/>
            </a:ln>
          </p:spPr>
          <p:txBody>
            <a:bodyPr lIns="34289" rIns="34289" anchor="ctr"/>
            <a:lstStyle/>
            <a:p>
              <a:pPr>
                <a:defRPr sz="1800">
                  <a:latin typeface="+mn-lt"/>
                  <a:ea typeface="+mn-ea"/>
                  <a:cs typeface="+mn-cs"/>
                  <a:sym typeface="Calibri"/>
                </a:defRPr>
              </a:pPr>
              <a:endParaRPr sz="1350" dirty="0">
                <a:latin typeface="Proxima Nova Lt" panose="02000506030000020004" pitchFamily="50" charset="0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35" name="Shape 1034"/>
            <p:cNvSpPr/>
            <p:nvPr/>
          </p:nvSpPr>
          <p:spPr>
            <a:xfrm>
              <a:off x="2050063" y="4706341"/>
              <a:ext cx="1793479" cy="4415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34289" rIns="34289">
              <a:spAutoFit/>
            </a:bodyPr>
            <a:lstStyle>
              <a:lvl1pPr algn="ctr">
                <a:defRPr sz="1100" b="1" cap="all" spc="120">
                  <a:latin typeface="Proxima Nova"/>
                  <a:ea typeface="Proxima Nova"/>
                  <a:cs typeface="Proxima Nova"/>
                  <a:sym typeface="Proxima Nova"/>
                </a:defRPr>
              </a:lvl1pPr>
            </a:lstStyle>
            <a:p>
              <a:r>
                <a:rPr lang="en-US" sz="1200" dirty="0">
                  <a:solidFill>
                    <a:srgbClr val="FFFFFF"/>
                  </a:solidFill>
                  <a:latin typeface="Garamond" panose="02020404030301010803" pitchFamily="18" charset="0"/>
                </a:rPr>
                <a:t>Highly selective incubators</a:t>
              </a:r>
              <a:endParaRPr sz="1200" dirty="0">
                <a:solidFill>
                  <a:srgbClr val="FFFFFF"/>
                </a:solidFill>
                <a:latin typeface="Garamond" panose="02020404030301010803" pitchFamily="18" charset="0"/>
              </a:endParaRPr>
            </a:p>
          </p:txBody>
        </p:sp>
        <p:pic>
          <p:nvPicPr>
            <p:cNvPr id="31" name="image117.jpg" descr="https://tomkat.stanford.edu/sites/default/files/tk_h_med_tag_rgb_c.jp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6494333" y="4977513"/>
              <a:ext cx="1578240" cy="6240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" name="image116.png" descr="http://flow.caltech.edu/resources/images/partners/i_a/cyclotron.pn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4279966" y="4433427"/>
              <a:ext cx="1896298" cy="445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" name="image119.jpg" descr="https://tctechcrunch2011.files.wordpress.com/2012/08/startx-logo_hires.jpg?w=400"/>
            <p:cNvPicPr>
              <a:picLocks noChangeAspect="1"/>
            </p:cNvPicPr>
            <p:nvPr/>
          </p:nvPicPr>
          <p:blipFill>
            <a:blip r:embed="rId14">
              <a:extLst/>
            </a:blip>
            <a:srcRect/>
            <a:stretch>
              <a:fillRect/>
            </a:stretch>
          </p:blipFill>
          <p:spPr>
            <a:xfrm>
              <a:off x="8258413" y="4478141"/>
              <a:ext cx="1019837" cy="4002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" name="Picture 48" descr="http://www.echoinggreen.org/sites/default/files/eg-logo_circles-05.gif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4340" y="4327430"/>
              <a:ext cx="790113" cy="701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Shape 1034"/>
            <p:cNvSpPr/>
            <p:nvPr/>
          </p:nvSpPr>
          <p:spPr>
            <a:xfrm>
              <a:off x="7340008" y="3864515"/>
              <a:ext cx="2941958" cy="20972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rIns="34289">
              <a:spAutoFit/>
            </a:bodyPr>
            <a:lstStyle>
              <a:lvl1pPr algn="ctr">
                <a:defRPr sz="1100" b="1" cap="all" spc="120">
                  <a:latin typeface="Proxima Nova"/>
                  <a:ea typeface="Proxima Nova"/>
                  <a:cs typeface="Proxima Nova"/>
                  <a:sym typeface="Proxima Nova"/>
                </a:defRPr>
              </a:lvl1pPr>
            </a:lstStyle>
            <a:p>
              <a:pPr algn="l"/>
              <a:r>
                <a:rPr lang="en-US" sz="825" dirty="0">
                  <a:latin typeface="Proxima Nova Lt" panose="02000506030000020004" pitchFamily="50" charset="0"/>
                </a:rPr>
                <a:t>Manufacturing partner</a:t>
              </a:r>
              <a:endParaRPr sz="825" dirty="0">
                <a:latin typeface="Proxima Nova Lt" panose="02000506030000020004" pitchFamily="50" charset="0"/>
              </a:endParaRPr>
            </a:p>
          </p:txBody>
        </p:sp>
        <p:pic>
          <p:nvPicPr>
            <p:cNvPr id="40" name="Picture 87" descr="http://columbiapwr.com/wp-content/uploads/2016/03/SBV-Pilot.jp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3877" y="2407609"/>
              <a:ext cx="1233524" cy="677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Shape 1034"/>
            <p:cNvSpPr/>
            <p:nvPr/>
          </p:nvSpPr>
          <p:spPr>
            <a:xfrm>
              <a:off x="9113061" y="2384761"/>
              <a:ext cx="673905" cy="20972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rIns="34289">
              <a:spAutoFit/>
            </a:bodyPr>
            <a:lstStyle>
              <a:lvl1pPr algn="ctr">
                <a:defRPr sz="1100" b="1" cap="all" spc="120">
                  <a:latin typeface="Proxima Nova"/>
                  <a:ea typeface="Proxima Nova"/>
                  <a:cs typeface="Proxima Nova"/>
                  <a:sym typeface="Proxima Nova"/>
                </a:defRPr>
              </a:lvl1pPr>
            </a:lstStyle>
            <a:p>
              <a:pPr algn="l"/>
              <a:r>
                <a:rPr lang="en-US" sz="825" dirty="0">
                  <a:latin typeface="Proxima Nova Lt" panose="02000506030000020004" pitchFamily="50" charset="0"/>
                </a:rPr>
                <a:t>DOE</a:t>
              </a:r>
              <a:endParaRPr sz="825" dirty="0">
                <a:latin typeface="Proxima Nova Lt" panose="02000506030000020004" pitchFamily="50" charset="0"/>
              </a:endParaRPr>
            </a:p>
          </p:txBody>
        </p:sp>
        <p:pic>
          <p:nvPicPr>
            <p:cNvPr id="70669" name="Picture 13" descr="http://foundry.lbl.gov/assets/img/news/foundry-logo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2700" y="4961806"/>
              <a:ext cx="1651256" cy="619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2" name="Straight Connector 41"/>
            <p:cNvCxnSpPr/>
            <p:nvPr/>
          </p:nvCxnSpPr>
          <p:spPr>
            <a:xfrm>
              <a:off x="4173002" y="3385634"/>
              <a:ext cx="6000487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173002" y="4252637"/>
              <a:ext cx="6000487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65538" name="Picture 2" descr="http://www.e3xrx.com/wp-content/uploads/2014/05/logo_bol_w300.pn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1377" y="4327431"/>
              <a:ext cx="1739043" cy="655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20814373"/>
      </p:ext>
    </p:extLst>
  </p:cSld>
  <p:clrMapOvr>
    <a:masterClrMapping/>
  </p:clrMapOvr>
  <p:transition spd="slow" advTm="19181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4595" y="620404"/>
            <a:ext cx="3782981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dirty="0" smtClean="0">
                <a:latin typeface="Garamond" panose="02020404030301010803" pitchFamily="18" charset="0"/>
              </a:rPr>
              <a:t>Prototype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aramond" panose="02020404030301010803" pitchFamily="18" charset="0"/>
              <a:sym typeface="Adobe Caslon Pr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84979" y="620404"/>
            <a:ext cx="3628735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dirty="0" smtClean="0">
                <a:latin typeface="Garamond" panose="02020404030301010803" pitchFamily="18" charset="0"/>
              </a:rPr>
              <a:t>Product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aramond" panose="02020404030301010803" pitchFamily="18" charset="0"/>
              <a:ea typeface="Adobe Caslon Pro"/>
              <a:cs typeface="Adobe Caslon Pro"/>
              <a:sym typeface="Adobe Caslon Pro"/>
            </a:endParaRPr>
          </a:p>
        </p:txBody>
      </p:sp>
      <p:pic>
        <p:nvPicPr>
          <p:cNvPr id="7" name="Content Placeholder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" t="7328" r="-943" b="27440"/>
          <a:stretch/>
        </p:blipFill>
        <p:spPr>
          <a:xfrm>
            <a:off x="442897" y="1627909"/>
            <a:ext cx="4040188" cy="4498254"/>
          </a:xfrm>
          <a:prstGeom prst="rect">
            <a:avLst/>
          </a:prstGeom>
          <a:ln w="12700">
            <a:noFill/>
            <a:miter lim="400000"/>
          </a:ln>
          <a:effectLst>
            <a:softEdge rad="112500"/>
          </a:effectLst>
        </p:spPr>
      </p:pic>
      <p:pic>
        <p:nvPicPr>
          <p:cNvPr id="8" name="Content Placeholder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07" t="-193" r="4107" b="193"/>
          <a:stretch/>
        </p:blipFill>
        <p:spPr>
          <a:xfrm>
            <a:off x="4113673" y="1516352"/>
            <a:ext cx="5402223" cy="4986667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isometricOffAxis2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17027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image2.jpg"/>
          <p:cNvPicPr>
            <a:picLocks noChangeAspect="1"/>
          </p:cNvPicPr>
          <p:nvPr/>
        </p:nvPicPr>
        <p:blipFill rotWithShape="1">
          <a:blip r:embed="rId3">
            <a:extLst/>
          </a:blip>
          <a:srcRect l="20805" r="11894"/>
          <a:stretch/>
        </p:blipFill>
        <p:spPr>
          <a:xfrm>
            <a:off x="2423160" y="1118378"/>
            <a:ext cx="4297680" cy="189051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28650" y="4869950"/>
            <a:ext cx="7886700" cy="969741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latin typeface="Garamond" panose="02020404030301010803" pitchFamily="18" charset="0"/>
              </a:rPr>
              <a:t>Rewriting the story of CO</a:t>
            </a:r>
            <a:r>
              <a:rPr lang="en-US" sz="2000" baseline="-25000" dirty="0">
                <a:latin typeface="Garamond" panose="02020404030301010803" pitchFamily="18" charset="0"/>
              </a:rPr>
              <a:t>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168" y="3213261"/>
            <a:ext cx="2279162" cy="152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5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642" y="256393"/>
            <a:ext cx="9377283" cy="66016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312768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8786" name="Picture 2" descr="Image result for pollu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06" y="520080"/>
            <a:ext cx="8665973" cy="5758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8792" name="Picture 8" descr="Air%20pollution%20caused%207%20million%20deaths%20globally%20in%202012%2C%20according%20to%20new%20estimates%20by%20the%20World%20Health%20Organization.%20Above%2C%20heavily%20polluted%20air%20in%20the%20northern%20Chinese%20city%20of%20Harbin.%20%28Associated%20Press%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899" y="274638"/>
            <a:ext cx="9217707" cy="61436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0527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101" y="2826545"/>
            <a:ext cx="7886700" cy="994172"/>
          </a:xfrm>
        </p:spPr>
        <p:txBody>
          <a:bodyPr>
            <a:noAutofit/>
          </a:bodyPr>
          <a:lstStyle/>
          <a:p>
            <a:pPr algn="ctr"/>
            <a:r>
              <a:rPr lang="en-US" sz="6600" dirty="0">
                <a:latin typeface="Garamond" panose="02020404030301010803" pitchFamily="18" charset="0"/>
              </a:rPr>
              <a:t>What if we rewrite the story of waste CO</a:t>
            </a:r>
            <a:r>
              <a:rPr lang="en-US" sz="6600" baseline="-25000" dirty="0">
                <a:latin typeface="Garamond" panose="02020404030301010803" pitchFamily="18" charset="0"/>
              </a:rPr>
              <a:t>2</a:t>
            </a:r>
            <a:r>
              <a:rPr lang="en-US" sz="6600" dirty="0">
                <a:latin typeface="Garamond" panose="02020404030301010803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315997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8" name="Picture 4" descr="Image result for stanford universit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80" y="2677316"/>
            <a:ext cx="1502569" cy="110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508" y="1255907"/>
            <a:ext cx="2865965" cy="42968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659" y="1255906"/>
            <a:ext cx="2865965" cy="429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4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roup 374"/>
          <p:cNvGrpSpPr/>
          <p:nvPr/>
        </p:nvGrpSpPr>
        <p:grpSpPr>
          <a:xfrm>
            <a:off x="1843489" y="2378801"/>
            <a:ext cx="2791705" cy="2520680"/>
            <a:chOff x="0" y="529439"/>
            <a:chExt cx="2139152" cy="1986357"/>
          </a:xfrm>
        </p:grpSpPr>
        <p:pic>
          <p:nvPicPr>
            <p:cNvPr id="372" name="image8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48081" t="60992" r="41693" b="24762"/>
            <a:stretch>
              <a:fillRect/>
            </a:stretch>
          </p:blipFill>
          <p:spPr>
            <a:xfrm>
              <a:off x="0" y="529439"/>
              <a:ext cx="2139152" cy="19863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3" name="image9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9417" t="22959" r="10498" b="35419"/>
            <a:stretch>
              <a:fillRect/>
            </a:stretch>
          </p:blipFill>
          <p:spPr>
            <a:xfrm>
              <a:off x="495128" y="1324128"/>
              <a:ext cx="1132643" cy="4624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63" name="Shape 363"/>
          <p:cNvSpPr/>
          <p:nvPr/>
        </p:nvSpPr>
        <p:spPr>
          <a:xfrm>
            <a:off x="220727" y="3029586"/>
            <a:ext cx="1965324" cy="972140"/>
          </a:xfrm>
          <a:prstGeom prst="rightArrow">
            <a:avLst>
              <a:gd name="adj1" fmla="val 55157"/>
              <a:gd name="adj2" fmla="val 57567"/>
            </a:avLst>
          </a:prstGeom>
          <a:solidFill>
            <a:schemeClr val="accent5">
              <a:lumMod val="50000"/>
            </a:schemeClr>
          </a:solidFill>
          <a:ln w="12700">
            <a:miter lim="400000"/>
          </a:ln>
        </p:spPr>
        <p:txBody>
          <a:bodyPr lIns="34289" rIns="34289" anchor="ctr"/>
          <a:lstStyle/>
          <a:p>
            <a:pPr algn="ctr">
              <a:defRPr sz="1800">
                <a:solidFill>
                  <a:srgbClr val="FFFFFF"/>
                </a:solidFill>
                <a:latin typeface="DINPro"/>
                <a:ea typeface="DINPro"/>
                <a:cs typeface="DINPro"/>
                <a:sym typeface="DINPro"/>
              </a:defRPr>
            </a:pPr>
            <a:endParaRPr sz="1350">
              <a:latin typeface="+mn-lt"/>
            </a:endParaRPr>
          </a:p>
        </p:txBody>
      </p:sp>
      <p:sp>
        <p:nvSpPr>
          <p:cNvPr id="364" name="Shape 364"/>
          <p:cNvSpPr/>
          <p:nvPr/>
        </p:nvSpPr>
        <p:spPr>
          <a:xfrm>
            <a:off x="225629" y="2057783"/>
            <a:ext cx="1965324" cy="972140"/>
          </a:xfrm>
          <a:prstGeom prst="rightArrow">
            <a:avLst>
              <a:gd name="adj1" fmla="val 55157"/>
              <a:gd name="adj2" fmla="val 57567"/>
            </a:avLst>
          </a:prstGeom>
          <a:solidFill>
            <a:schemeClr val="accent5">
              <a:lumMod val="50000"/>
            </a:schemeClr>
          </a:solidFill>
          <a:ln w="12700">
            <a:miter lim="400000"/>
          </a:ln>
        </p:spPr>
        <p:txBody>
          <a:bodyPr lIns="34289" rIns="34289" anchor="ctr"/>
          <a:lstStyle/>
          <a:p>
            <a:pPr algn="ctr">
              <a:defRPr sz="1800">
                <a:solidFill>
                  <a:srgbClr val="FFFFFF"/>
                </a:solidFill>
                <a:latin typeface="DINPro"/>
                <a:ea typeface="DINPro"/>
                <a:cs typeface="DINPro"/>
                <a:sym typeface="DINPro"/>
              </a:defRPr>
            </a:pPr>
            <a:endParaRPr sz="1350">
              <a:latin typeface="+mn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02889" y="2023864"/>
            <a:ext cx="1832497" cy="1408702"/>
            <a:chOff x="6623016" y="2126985"/>
            <a:chExt cx="2443329" cy="1878269"/>
          </a:xfrm>
          <a:solidFill>
            <a:schemeClr val="accent5">
              <a:lumMod val="50000"/>
            </a:schemeClr>
          </a:solidFill>
        </p:grpSpPr>
        <p:sp>
          <p:nvSpPr>
            <p:cNvPr id="383" name="Shape 383"/>
            <p:cNvSpPr/>
            <p:nvPr/>
          </p:nvSpPr>
          <p:spPr>
            <a:xfrm>
              <a:off x="6623016" y="2126985"/>
              <a:ext cx="2443329" cy="1878269"/>
            </a:xfrm>
            <a:prstGeom prst="rightArrow">
              <a:avLst>
                <a:gd name="adj1" fmla="val 55157"/>
                <a:gd name="adj2" fmla="val 58695"/>
              </a:avLst>
            </a:prstGeom>
            <a:grpFill/>
            <a:ln w="12700">
              <a:miter lim="400000"/>
            </a:ln>
          </p:spPr>
          <p:txBody>
            <a:bodyPr lIns="34289" rIns="34289" anchor="ctr"/>
            <a:lstStyle/>
            <a:p>
              <a:pPr algn="ctr">
                <a:defRPr sz="1800">
                  <a:solidFill>
                    <a:srgbClr val="FFFFFF"/>
                  </a:solidFill>
                  <a:latin typeface="DINPro"/>
                  <a:ea typeface="DINPro"/>
                  <a:cs typeface="DINPro"/>
                  <a:sym typeface="DINPro"/>
                </a:defRPr>
              </a:pPr>
              <a:endParaRPr sz="2000">
                <a:latin typeface="+mn-lt"/>
              </a:endParaRPr>
            </a:p>
          </p:txBody>
        </p:sp>
        <p:sp>
          <p:nvSpPr>
            <p:cNvPr id="384" name="Shape 384"/>
            <p:cNvSpPr/>
            <p:nvPr/>
          </p:nvSpPr>
          <p:spPr>
            <a:xfrm>
              <a:off x="6627535" y="2589218"/>
              <a:ext cx="1845282" cy="897565"/>
            </a:xfrm>
            <a:prstGeom prst="rect">
              <a:avLst/>
            </a:prstGeom>
            <a:grpFill/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34289" rIns="34289" anchor="ctr"/>
            <a:lstStyle>
              <a:lvl1pPr algn="ctr">
                <a:defRPr sz="800" b="1" cap="all" spc="87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lvl1pPr>
            </a:lstStyle>
            <a:p>
              <a:r>
                <a:rPr lang="en-US" sz="18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Carbon Product</a:t>
              </a:r>
              <a:endParaRPr sz="18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sp>
        <p:nvSpPr>
          <p:cNvPr id="362" name="Shape 362"/>
          <p:cNvSpPr/>
          <p:nvPr/>
        </p:nvSpPr>
        <p:spPr>
          <a:xfrm>
            <a:off x="4313227" y="3639141"/>
            <a:ext cx="1832498" cy="1408702"/>
          </a:xfrm>
          <a:prstGeom prst="rightArrow">
            <a:avLst>
              <a:gd name="adj1" fmla="val 55157"/>
              <a:gd name="adj2" fmla="val 59712"/>
            </a:avLst>
          </a:prstGeom>
          <a:solidFill>
            <a:schemeClr val="accent5">
              <a:lumMod val="50000"/>
            </a:schemeClr>
          </a:solidFill>
          <a:ln w="12700">
            <a:miter lim="400000"/>
          </a:ln>
        </p:spPr>
        <p:txBody>
          <a:bodyPr lIns="34289" rIns="34289" anchor="ctr"/>
          <a:lstStyle/>
          <a:p>
            <a:pPr algn="ctr">
              <a:defRPr sz="1800">
                <a:solidFill>
                  <a:srgbClr val="FFFFFF"/>
                </a:solidFill>
                <a:latin typeface="DINPro"/>
                <a:ea typeface="DINPro"/>
                <a:cs typeface="DINPro"/>
                <a:sym typeface="DINPro"/>
              </a:defRPr>
            </a:pPr>
            <a:endParaRPr sz="1350">
              <a:latin typeface="+mn-lt"/>
            </a:endParaRPr>
          </a:p>
        </p:txBody>
      </p:sp>
      <p:sp>
        <p:nvSpPr>
          <p:cNvPr id="386" name="Shape 386"/>
          <p:cNvSpPr/>
          <p:nvPr/>
        </p:nvSpPr>
        <p:spPr>
          <a:xfrm>
            <a:off x="222470" y="4015164"/>
            <a:ext cx="1965324" cy="972140"/>
          </a:xfrm>
          <a:prstGeom prst="rightArrow">
            <a:avLst>
              <a:gd name="adj1" fmla="val 55157"/>
              <a:gd name="adj2" fmla="val 57567"/>
            </a:avLst>
          </a:prstGeom>
          <a:solidFill>
            <a:schemeClr val="accent5">
              <a:lumMod val="50000"/>
            </a:schemeClr>
          </a:solidFill>
          <a:ln w="12700">
            <a:miter lim="400000"/>
          </a:ln>
        </p:spPr>
        <p:txBody>
          <a:bodyPr lIns="34289" rIns="34289" anchor="ctr"/>
          <a:lstStyle/>
          <a:p>
            <a:pPr algn="ctr">
              <a:defRPr sz="1800">
                <a:solidFill>
                  <a:srgbClr val="FFFFFF"/>
                </a:solidFill>
                <a:latin typeface="DINPro"/>
                <a:ea typeface="DINPro"/>
                <a:cs typeface="DINPro"/>
                <a:sym typeface="DINPro"/>
              </a:defRPr>
            </a:pPr>
            <a:endParaRPr sz="1350">
              <a:latin typeface="+mn-lt"/>
            </a:endParaRPr>
          </a:p>
        </p:txBody>
      </p:sp>
      <p:sp>
        <p:nvSpPr>
          <p:cNvPr id="387" name="Shape 387"/>
          <p:cNvSpPr/>
          <p:nvPr/>
        </p:nvSpPr>
        <p:spPr>
          <a:xfrm>
            <a:off x="225628" y="4296772"/>
            <a:ext cx="1803385" cy="408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 anchor="ctr"/>
          <a:lstStyle>
            <a:lvl1pPr algn="ctr">
              <a:defRPr sz="800" b="1" cap="all" spc="87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sz="18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Electricity</a:t>
            </a:r>
            <a:endParaRPr sz="18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36" name="Shape 387"/>
          <p:cNvSpPr/>
          <p:nvPr/>
        </p:nvSpPr>
        <p:spPr>
          <a:xfrm>
            <a:off x="23869" y="3305393"/>
            <a:ext cx="1838864" cy="408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 anchor="ctr"/>
          <a:lstStyle>
            <a:lvl1pPr algn="ctr">
              <a:defRPr sz="800" b="1" cap="all" spc="87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anose="02020404030301010803" pitchFamily="18" charset="0"/>
              </a:rPr>
              <a:t>water</a:t>
            </a:r>
            <a:endParaRPr sz="18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37" name="Shape 387"/>
          <p:cNvSpPr/>
          <p:nvPr/>
        </p:nvSpPr>
        <p:spPr>
          <a:xfrm>
            <a:off x="4306277" y="4139030"/>
            <a:ext cx="1383962" cy="408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 anchor="ctr"/>
          <a:lstStyle>
            <a:lvl1pPr algn="ctr">
              <a:defRPr sz="800" b="1" cap="all" spc="87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anose="02020404030301010803" pitchFamily="18" charset="0"/>
              </a:rPr>
              <a:t>oxygen</a:t>
            </a:r>
            <a:endParaRPr sz="18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38" name="Shape 387"/>
          <p:cNvSpPr/>
          <p:nvPr/>
        </p:nvSpPr>
        <p:spPr>
          <a:xfrm>
            <a:off x="47698" y="2344564"/>
            <a:ext cx="1838864" cy="408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 anchor="ctr"/>
          <a:lstStyle>
            <a:lvl1pPr algn="ctr">
              <a:defRPr sz="800" b="1" cap="all" spc="87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Garamond" panose="02020404030301010803" pitchFamily="18" charset="0"/>
              </a:rPr>
              <a:t>CO</a:t>
            </a:r>
            <a:r>
              <a:rPr lang="en-US" sz="1800" baseline="-25000" dirty="0">
                <a:solidFill>
                  <a:schemeClr val="bg1"/>
                </a:solidFill>
                <a:latin typeface="Garamond" panose="02020404030301010803" pitchFamily="18" charset="0"/>
              </a:rPr>
              <a:t>2</a:t>
            </a:r>
            <a:endParaRPr sz="1800" baseline="-25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grpSp>
        <p:nvGrpSpPr>
          <p:cNvPr id="44" name="Group 378"/>
          <p:cNvGrpSpPr/>
          <p:nvPr/>
        </p:nvGrpSpPr>
        <p:grpSpPr>
          <a:xfrm>
            <a:off x="6204451" y="1891413"/>
            <a:ext cx="2883913" cy="2991691"/>
            <a:chOff x="0" y="0"/>
            <a:chExt cx="2390749" cy="2515795"/>
          </a:xfrm>
        </p:grpSpPr>
        <p:pic>
          <p:nvPicPr>
            <p:cNvPr id="45" name="image10.jpg" descr="http://sr.photos1.fotosearch.com/bthumb/CSP/CSP628/k6280445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34773" y="1056045"/>
              <a:ext cx="2255977" cy="14597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" name="image11.jpg" descr="http://thumbs.dreamstime.com/z/miniature-model-oil-tank-computer-generated-image-37255884.jpg"/>
            <p:cNvPicPr>
              <a:picLocks noChangeAspect="1"/>
            </p:cNvPicPr>
            <p:nvPr/>
          </p:nvPicPr>
          <p:blipFill>
            <a:blip r:embed="rId5">
              <a:extLst/>
            </a:blip>
            <a:srcRect t="9866" b="20398"/>
            <a:stretch>
              <a:fillRect/>
            </a:stretch>
          </p:blipFill>
          <p:spPr>
            <a:xfrm>
              <a:off x="0" y="489727"/>
              <a:ext cx="1291261" cy="7376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" name="image12.jpg" descr="https://image.freepik.com/free-vector/plastic-bottles_72854.jp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22414" r="22415"/>
            <a:stretch>
              <a:fillRect/>
            </a:stretch>
          </p:blipFill>
          <p:spPr>
            <a:xfrm>
              <a:off x="1364040" y="0"/>
              <a:ext cx="955052" cy="10950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cxnSp>
        <p:nvCxnSpPr>
          <p:cNvPr id="9" name="Straight Arrow Connector 8"/>
          <p:cNvCxnSpPr/>
          <p:nvPr/>
        </p:nvCxnSpPr>
        <p:spPr>
          <a:xfrm>
            <a:off x="3492381" y="650793"/>
            <a:ext cx="2812607" cy="0"/>
          </a:xfrm>
          <a:prstGeom prst="straightConnector1">
            <a:avLst/>
          </a:prstGeom>
          <a:noFill/>
          <a:ln w="12700" cap="flat">
            <a:solidFill>
              <a:schemeClr val="bg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85754070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2" grpId="0" animBg="1"/>
      <p:bldP spid="3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5709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33.png"/>
          <p:cNvPicPr>
            <a:picLocks noChangeAspect="1"/>
          </p:cNvPicPr>
          <p:nvPr/>
        </p:nvPicPr>
        <p:blipFill>
          <a:blip r:embed="rId2">
            <a:extLst/>
          </a:blip>
          <a:srcRect t="7681" b="20751"/>
          <a:stretch>
            <a:fillRect/>
          </a:stretch>
        </p:blipFill>
        <p:spPr>
          <a:xfrm>
            <a:off x="0" y="1788265"/>
            <a:ext cx="9157097" cy="36897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hape 487"/>
          <p:cNvSpPr/>
          <p:nvPr/>
        </p:nvSpPr>
        <p:spPr>
          <a:xfrm>
            <a:off x="149648" y="405031"/>
            <a:ext cx="6504008" cy="503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90000"/>
              </a:lnSpc>
              <a:spcBef>
                <a:spcPts val="750"/>
              </a:spcBef>
              <a:defRPr sz="3200" spc="32">
                <a:solidFill>
                  <a:srgbClr val="44546A"/>
                </a:solidFill>
              </a:defRPr>
            </a:pPr>
            <a:r>
              <a:rPr lang="en-US" sz="3600" spc="24" dirty="0" smtClean="0">
                <a:solidFill>
                  <a:schemeClr val="bg1"/>
                </a:solidFill>
                <a:latin typeface="Garamond" panose="02020404030301010803" pitchFamily="18" charset="0"/>
              </a:rPr>
              <a:t>Existing reactors </a:t>
            </a:r>
            <a:endParaRPr sz="3600" spc="24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hape 487"/>
          <p:cNvSpPr/>
          <p:nvPr/>
        </p:nvSpPr>
        <p:spPr>
          <a:xfrm>
            <a:off x="3523467" y="6187464"/>
            <a:ext cx="6504008" cy="503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90000"/>
              </a:lnSpc>
              <a:spcBef>
                <a:spcPts val="750"/>
              </a:spcBef>
              <a:defRPr sz="3200" spc="32">
                <a:solidFill>
                  <a:srgbClr val="44546A"/>
                </a:solidFill>
              </a:defRPr>
            </a:pPr>
            <a:r>
              <a:rPr lang="en-US" sz="3600" spc="24" dirty="0" smtClean="0">
                <a:solidFill>
                  <a:schemeClr val="bg1"/>
                </a:solidFill>
                <a:latin typeface="Garamond" panose="02020404030301010803" pitchFamily="18" charset="0"/>
              </a:rPr>
              <a:t>Like 37,000 trees...in a suitcase</a:t>
            </a:r>
            <a:endParaRPr sz="3600" spc="24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19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9025"/>
            <a:ext cx="9144000" cy="609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3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1663"/>
            <a:ext cx="6469692" cy="48522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>
            <a:off x="6492240" y="3065425"/>
            <a:ext cx="2480311" cy="4847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defTabSz="685800"/>
            <a:r>
              <a:rPr lang="en-US" sz="27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Team Opus 12</a:t>
            </a:r>
            <a:endParaRPr lang="en-US" sz="27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950456"/>
      </p:ext>
    </p:extLst>
  </p:cSld>
  <p:clrMapOvr>
    <a:masterClrMapping/>
  </p:clrMapOvr>
  <p:transition spd="slow" advTm="5931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92</Words>
  <Application>Microsoft Office PowerPoint</Application>
  <PresentationFormat>On-screen Show (4:3)</PresentationFormat>
  <Paragraphs>31</Paragraphs>
  <Slides>14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Adobe Caslon Pro</vt:lpstr>
      <vt:lpstr>Arial</vt:lpstr>
      <vt:lpstr>Calibri</vt:lpstr>
      <vt:lpstr>Calibri Light</vt:lpstr>
      <vt:lpstr>DINPro</vt:lpstr>
      <vt:lpstr>Garamond</vt:lpstr>
      <vt:lpstr>Proxima Nova</vt:lpstr>
      <vt:lpstr>Proxima Nova Lt</vt:lpstr>
      <vt:lpstr>Proxima Nova Rg</vt:lpstr>
      <vt:lpstr>Office Theme</vt:lpstr>
      <vt:lpstr>think-cell Slide</vt:lpstr>
      <vt:lpstr>PowerPoint Presentation</vt:lpstr>
      <vt:lpstr>PowerPoint Presentation</vt:lpstr>
      <vt:lpstr>PowerPoint Presentation</vt:lpstr>
      <vt:lpstr>What if we rewrite the story of waste CO2?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Berkeley Lab</dc:creator>
  <cp:lastModifiedBy>Etosha Cave</cp:lastModifiedBy>
  <cp:revision>4</cp:revision>
  <dcterms:created xsi:type="dcterms:W3CDTF">2016-09-29T00:28:28Z</dcterms:created>
  <dcterms:modified xsi:type="dcterms:W3CDTF">2016-09-29T01:18:09Z</dcterms:modified>
</cp:coreProperties>
</file>